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0"/>
  </p:notesMasterIdLst>
  <p:handoutMasterIdLst>
    <p:handoutMasterId r:id="rId11"/>
  </p:handoutMasterIdLst>
  <p:sldIdLst>
    <p:sldId id="260" r:id="rId7"/>
    <p:sldId id="709" r:id="rId8"/>
    <p:sldId id="710" r:id="rId9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9900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64" autoAdjust="0"/>
    <p:restoredTop sz="96721" autoAdjust="0"/>
  </p:normalViewPr>
  <p:slideViewPr>
    <p:cSldViewPr showGuides="1">
      <p:cViewPr varScale="1">
        <p:scale>
          <a:sx n="92" d="100"/>
          <a:sy n="92" d="100"/>
        </p:scale>
        <p:origin x="354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100" y="1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12/3/2023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003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100" y="8893003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12/3/2023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2" tIns="46966" rIns="93932" bIns="4696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32" tIns="46966" rIns="93932" bIns="4696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7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7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2705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625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/>
              <a:t>October 2023</a:t>
            </a:r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5780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Market Participant Identity Management (MPIM) Update</a:t>
            </a:r>
          </a:p>
          <a:p>
            <a:r>
              <a:rPr lang="en-US" sz="2400" b="1" dirty="0"/>
              <a:t> </a:t>
            </a:r>
          </a:p>
          <a:p>
            <a:endParaRPr lang="en-US" dirty="0"/>
          </a:p>
          <a:p>
            <a:r>
              <a:rPr lang="en-US" dirty="0"/>
              <a:t>December 5, 2023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Troy Anderson</a:t>
            </a:r>
          </a:p>
          <a:p>
            <a:r>
              <a:rPr lang="en-US" dirty="0"/>
              <a:t>ERCOT Portfolio Management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91388"/>
            <a:ext cx="4267200" cy="470111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MPIM / MFA Discussion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09050"/>
            <a:ext cx="8610600" cy="5257800"/>
          </a:xfrm>
        </p:spPr>
        <p:txBody>
          <a:bodyPr/>
          <a:lstStyle/>
          <a:p>
            <a:pPr>
              <a:tabLst>
                <a:tab pos="1774825" algn="l"/>
                <a:tab pos="2225675" algn="l"/>
                <a:tab pos="7199313" algn="l"/>
              </a:tabLst>
            </a:pPr>
            <a:r>
              <a:rPr lang="en-US" sz="1800" dirty="0">
                <a:latin typeface="Arial" panose="020B0604020202020204" pitchFamily="34" charset="0"/>
              </a:rPr>
              <a:t>Background</a:t>
            </a:r>
            <a:endParaRPr lang="en-US" sz="1800" i="1" dirty="0">
              <a:solidFill>
                <a:schemeClr val="accent3">
                  <a:lumMod val="75000"/>
                </a:schemeClr>
              </a:solidFill>
            </a:endParaRP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dirty="0"/>
              <a:t>Digital certificates are used to manage Market Participant (MP) access to ERCOT systems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dirty="0"/>
              <a:t>Entities may register under multiple MP types (LSE, QSE, Resource Entity, etc.) and have multiple registrations of each MP type. 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dirty="0"/>
              <a:t>Users of ERCOT systems are required to have as many digital certificates as instances of their entity’s registration at ERCOT 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dirty="0"/>
              <a:t>Users are often required to use and maintain a large number of digital certificates</a:t>
            </a:r>
          </a:p>
          <a:p>
            <a:pPr>
              <a:tabLst>
                <a:tab pos="1774825" algn="l"/>
                <a:tab pos="2225675" algn="l"/>
                <a:tab pos="7199313" algn="l"/>
              </a:tabLst>
            </a:pPr>
            <a:endParaRPr lang="en-US" sz="1200" dirty="0">
              <a:latin typeface="Arial" panose="020B0604020202020204" pitchFamily="34" charset="0"/>
            </a:endParaRPr>
          </a:p>
          <a:p>
            <a:pPr>
              <a:tabLst>
                <a:tab pos="1774825" algn="l"/>
                <a:tab pos="2225675" algn="l"/>
                <a:tab pos="7199313" algn="l"/>
              </a:tabLst>
            </a:pPr>
            <a:r>
              <a:rPr lang="en-US" sz="1800" dirty="0">
                <a:latin typeface="Arial" panose="020B0604020202020204" pitchFamily="34" charset="0"/>
              </a:rPr>
              <a:t>ERCOT is planning a series of projects to move beyond digital certificates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kern="0" dirty="0"/>
              <a:t>This is expected to result in an access management approach that is greatly simplified compared to the current state</a:t>
            </a:r>
            <a:endParaRPr lang="en-US" sz="1600" kern="0" dirty="0">
              <a:solidFill>
                <a:srgbClr val="FF0000"/>
              </a:solidFill>
            </a:endParaRP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endParaRPr lang="en-US" sz="1400" kern="0" dirty="0"/>
          </a:p>
          <a:p>
            <a:pPr>
              <a:tabLst>
                <a:tab pos="1774825" algn="l"/>
                <a:tab pos="2225675" algn="l"/>
                <a:tab pos="7199313" algn="l"/>
              </a:tabLst>
            </a:pPr>
            <a:r>
              <a:rPr lang="en-US" sz="1800" dirty="0">
                <a:latin typeface="Arial" panose="020B0604020202020204" pitchFamily="34" charset="0"/>
              </a:rPr>
              <a:t>ERCOT expects that a change in access methodology for MPs will require an accompanying set of Revision Requests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kern="0" dirty="0"/>
              <a:t>Protocol Sections 2, 16.12, 15.2, 16.15, 19.6, 23 (A, B, E, G, I, J, L, M)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kern="0" dirty="0"/>
              <a:t>ERCOT would appreciate Market Participant collaboration in writing the NPRR and any supporting guide revision requests</a:t>
            </a:r>
            <a:endParaRPr lang="en-US" sz="1600" b="0" i="0" dirty="0">
              <a:effectLst/>
              <a:latin typeface="Roboto" panose="02000000000000000000" pitchFamily="2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EB3275A-8D02-C6AE-1B22-D9944DF51762}"/>
              </a:ext>
            </a:extLst>
          </p:cNvPr>
          <p:cNvSpPr txBox="1"/>
          <p:nvPr/>
        </p:nvSpPr>
        <p:spPr>
          <a:xfrm>
            <a:off x="4783015" y="264833"/>
            <a:ext cx="4038600" cy="523220"/>
          </a:xfrm>
          <a:prstGeom prst="rect">
            <a:avLst/>
          </a:prstGeom>
          <a:noFill/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MPIM = Market Participant Identity Management</a:t>
            </a:r>
          </a:p>
          <a:p>
            <a:r>
              <a:rPr lang="en-US" sz="1400" dirty="0"/>
              <a:t>MFA = Multi-Factor Authentication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65463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91388"/>
            <a:ext cx="6934200" cy="470111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MPIM / MFA Discussion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10600" cy="5181600"/>
          </a:xfrm>
        </p:spPr>
        <p:txBody>
          <a:bodyPr/>
          <a:lstStyle/>
          <a:p>
            <a:pPr>
              <a:tabLst>
                <a:tab pos="1774825" algn="l"/>
                <a:tab pos="2225675" algn="l"/>
                <a:tab pos="7199313" algn="l"/>
              </a:tabLst>
            </a:pPr>
            <a:r>
              <a:rPr lang="en-US" sz="1800" dirty="0">
                <a:latin typeface="Arial" panose="020B0604020202020204" pitchFamily="34" charset="0"/>
              </a:rPr>
              <a:t>ERCOT has identified a set of MPIM projects to be run in sequence</a:t>
            </a:r>
            <a:endParaRPr lang="en-US" sz="1800" i="1" dirty="0">
              <a:solidFill>
                <a:schemeClr val="accent3">
                  <a:lumMod val="75000"/>
                </a:schemeClr>
              </a:solidFill>
            </a:endParaRPr>
          </a:p>
          <a:p>
            <a:pPr marL="800100" lvl="1" indent="-342900">
              <a:buFont typeface="+mj-lt"/>
              <a:buAutoNum type="arabicPeriod"/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dirty="0"/>
              <a:t>MPIM Tech Health Upgrade</a:t>
            </a:r>
          </a:p>
          <a:p>
            <a:pPr marL="1200150" lvl="2" indent="-342900">
              <a:tabLst>
                <a:tab pos="1774825" algn="l"/>
                <a:tab pos="2225675" algn="l"/>
                <a:tab pos="7199313" algn="l"/>
              </a:tabLst>
            </a:pPr>
            <a:r>
              <a:rPr lang="en-US" sz="1400" dirty="0"/>
              <a:t>Project started in September 2023</a:t>
            </a:r>
          </a:p>
          <a:p>
            <a:pPr marL="1200150" lvl="2" indent="-342900">
              <a:tabLst>
                <a:tab pos="1774825" algn="l"/>
                <a:tab pos="2225675" algn="l"/>
                <a:tab pos="7199313" algn="l"/>
              </a:tabLst>
            </a:pPr>
            <a:r>
              <a:rPr lang="en-US" sz="1400" dirty="0"/>
              <a:t>Targeted for completion in late 2024</a:t>
            </a:r>
          </a:p>
          <a:p>
            <a:pPr marL="800100" lvl="1" indent="-342900">
              <a:buFont typeface="+mj-lt"/>
              <a:buAutoNum type="arabicPeriod"/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dirty="0"/>
              <a:t>MPIM Redesign for Use of Digital Certificate</a:t>
            </a:r>
          </a:p>
          <a:p>
            <a:pPr marL="1200150" lvl="2" indent="-342900">
              <a:tabLst>
                <a:tab pos="1774825" algn="l"/>
                <a:tab pos="2225675" algn="l"/>
                <a:tab pos="7199313" algn="l"/>
              </a:tabLst>
            </a:pPr>
            <a:r>
              <a:rPr lang="en-US" sz="1400" dirty="0"/>
              <a:t>Project to determine approach/technology for MPIM MFA project</a:t>
            </a:r>
          </a:p>
          <a:p>
            <a:pPr marL="800100" lvl="1" indent="-342900">
              <a:buFont typeface="+mj-lt"/>
              <a:buAutoNum type="arabicPeriod"/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dirty="0"/>
              <a:t>MPIM MFA</a:t>
            </a:r>
          </a:p>
          <a:p>
            <a:pPr marL="1200150" lvl="2" indent="-342900">
              <a:tabLst>
                <a:tab pos="1774825" algn="l"/>
                <a:tab pos="2225675" algn="l"/>
                <a:tab pos="7199313" algn="l"/>
              </a:tabLst>
            </a:pPr>
            <a:r>
              <a:rPr lang="en-US" sz="1400" dirty="0"/>
              <a:t>Implementation project to convert access to ERCOT secure user interfaces from digital certificates to MFA</a:t>
            </a:r>
          </a:p>
          <a:p>
            <a:pPr marL="1657350" lvl="3" indent="-342900">
              <a:tabLst>
                <a:tab pos="1774825" algn="l"/>
                <a:tab pos="2225675" algn="l"/>
                <a:tab pos="7199313" algn="l"/>
              </a:tabLst>
            </a:pPr>
            <a:r>
              <a:rPr lang="en-US" sz="1400" dirty="0"/>
              <a:t>Digital certificates will still be used for machine to machine API access</a:t>
            </a:r>
          </a:p>
          <a:p>
            <a:pPr marL="1200150" lvl="2" indent="-342900">
              <a:tabLst>
                <a:tab pos="1774825" algn="l"/>
                <a:tab pos="2225675" algn="l"/>
                <a:tab pos="7199313" algn="l"/>
              </a:tabLst>
            </a:pPr>
            <a:r>
              <a:rPr lang="en-US" sz="1400" dirty="0"/>
              <a:t>Project start currently targeted for 2025</a:t>
            </a:r>
            <a:endParaRPr lang="en-US" sz="1800" dirty="0"/>
          </a:p>
          <a:p>
            <a:pPr marL="457200" lvl="1" indent="0">
              <a:buNone/>
              <a:tabLst>
                <a:tab pos="1774825" algn="l"/>
                <a:tab pos="2225675" algn="l"/>
                <a:tab pos="7199313" algn="l"/>
              </a:tabLst>
            </a:pPr>
            <a:endParaRPr lang="en-US" sz="1200" kern="0" dirty="0"/>
          </a:p>
          <a:p>
            <a:pPr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Timeline</a:t>
            </a:r>
            <a:endParaRPr lang="en-US" sz="1600" i="1" dirty="0">
              <a:solidFill>
                <a:schemeClr val="accent3">
                  <a:lumMod val="75000"/>
                </a:schemeClr>
              </a:solidFill>
            </a:endParaRP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It would be optimal to have a Revision Request approved through the stakeholder process prior to the start of project #3 above (MPIM MFA)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b="0" i="0" dirty="0">
                <a:solidFill>
                  <a:srgbClr val="212529"/>
                </a:solidFill>
                <a:effectLst/>
                <a:latin typeface="Arial" panose="020B0604020202020204" pitchFamily="34" charset="0"/>
              </a:rPr>
              <a:t>Assuming a 4-6 month stakeholder approval timeline, getting Revision Requests submitted by the end of </a:t>
            </a:r>
            <a:r>
              <a:rPr lang="en-US" sz="1600" b="0" i="0" dirty="0">
                <a:effectLst/>
                <a:latin typeface="Arial" panose="020B0604020202020204" pitchFamily="34" charset="0"/>
              </a:rPr>
              <a:t>Q2 2024 </a:t>
            </a:r>
            <a:r>
              <a:rPr lang="en-US" sz="1600" b="0" i="0" dirty="0">
                <a:solidFill>
                  <a:srgbClr val="212529"/>
                </a:solidFill>
                <a:effectLst/>
                <a:latin typeface="Arial" panose="020B0604020202020204" pitchFamily="34" charset="0"/>
              </a:rPr>
              <a:t>would meet this timeline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EB3275A-8D02-C6AE-1B22-D9944DF51762}"/>
              </a:ext>
            </a:extLst>
          </p:cNvPr>
          <p:cNvSpPr txBox="1"/>
          <p:nvPr/>
        </p:nvSpPr>
        <p:spPr>
          <a:xfrm>
            <a:off x="4783015" y="264833"/>
            <a:ext cx="4038600" cy="523220"/>
          </a:xfrm>
          <a:prstGeom prst="rect">
            <a:avLst/>
          </a:prstGeom>
          <a:noFill/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MPIM = Market Participant Identity Management</a:t>
            </a:r>
          </a:p>
          <a:p>
            <a:r>
              <a:rPr lang="en-US" sz="1400" dirty="0"/>
              <a:t>MFA = Multi-Factor Authentication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75838553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248F63C-08AC-4CDD-B36F-0851B11853CB}">
  <ds:schemaRefs>
    <ds:schemaRef ds:uri="http://www.w3.org/XML/1998/namespace"/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519725</TotalTime>
  <Words>351</Words>
  <Application>Microsoft Office PowerPoint</Application>
  <PresentationFormat>On-screen Show (4:3)</PresentationFormat>
  <Paragraphs>44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Roboto</vt:lpstr>
      <vt:lpstr>1_Custom Design</vt:lpstr>
      <vt:lpstr>Office Theme</vt:lpstr>
      <vt:lpstr>Custom Design</vt:lpstr>
      <vt:lpstr>PowerPoint Presentation</vt:lpstr>
      <vt:lpstr>MPIM / MFA Discussion</vt:lpstr>
      <vt:lpstr>MPIM / MFA Discussion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3123</cp:revision>
  <cp:lastPrinted>2022-08-13T23:36:00Z</cp:lastPrinted>
  <dcterms:created xsi:type="dcterms:W3CDTF">2016-01-21T15:20:31Z</dcterms:created>
  <dcterms:modified xsi:type="dcterms:W3CDTF">2023-12-03T21:45:45Z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2023-07-13T14:03:21Z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aeb57a52-e3b6-4d9f-97b5-8553c941019a</vt:lpwstr>
  </property>
  <property fmtid="{D5CDD505-2E9C-101B-9397-08002B2CF9AE}" pid="9" name="MSIP_Label_7084cbda-52b8-46fb-a7b7-cb5bd465ed85_ContentBits">
    <vt:lpwstr>0</vt:lpwstr>
  </property>
</Properties>
</file>